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7" r:id="rId1"/>
  </p:sldMasterIdLst>
  <p:notesMasterIdLst>
    <p:notesMasterId r:id="rId3"/>
  </p:notesMasterIdLst>
  <p:sldIdLst>
    <p:sldId id="256" r:id="rId2"/>
  </p:sldIdLst>
  <p:sldSz cx="6858000" cy="12192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368" y="-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19.50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25.44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26.99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28.367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0,'0'5,"0"7,0 6,10 15,9 2,0 0,8 4,4 1,2-2,0-2,-6-2,-1-2,-2-2,7 5,2 6,5 1,7-1,11 1,6-5,-3-9,-11-10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39.3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56.99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4:59.86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23T06:06:15.17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E1855-9019-4B05-BD25-EFFF79891F94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432050" y="1233488"/>
            <a:ext cx="18716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2C4E2-C3F9-4FB6-B4BE-562552540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254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22C4E2-C3F9-4FB6-B4BE-5625525400F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04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079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1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58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100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13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3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181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904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587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49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17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DBF79-FCF2-429F-805F-3E76D9B61DF9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2DA1E-E964-40B6-820F-CF06B59B07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42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customXml" Target="../ink/ink4.xml"/><Relationship Id="rId26" Type="http://schemas.openxmlformats.org/officeDocument/2006/relationships/customXml" Target="../ink/ink7.xml"/><Relationship Id="rId3" Type="http://schemas.openxmlformats.org/officeDocument/2006/relationships/customXml" Target="../ink/ink1.xml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3.xml"/><Relationship Id="rId20" Type="http://schemas.openxmlformats.org/officeDocument/2006/relationships/customXml" Target="../ink/ink5.xml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4" Type="http://schemas.openxmlformats.org/officeDocument/2006/relationships/customXml" Target="../ink/ink6.xml"/><Relationship Id="rId32" Type="http://schemas.openxmlformats.org/officeDocument/2006/relationships/image" Target="../media/image3.jp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customXml" Target="../ink/ink8.xml"/><Relationship Id="rId19" Type="http://schemas.openxmlformats.org/officeDocument/2006/relationships/image" Target="../media/image10.png"/><Relationship Id="rId31" Type="http://schemas.openxmlformats.org/officeDocument/2006/relationships/image" Target="../media/image2.jpeg"/><Relationship Id="rId14" Type="http://schemas.openxmlformats.org/officeDocument/2006/relationships/customXml" Target="../ink/ink2.xml"/><Relationship Id="rId27" Type="http://schemas.openxmlformats.org/officeDocument/2006/relationships/image" Target="../media/image14.png"/><Relationship Id="rId30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9853E2-8B8E-A8BD-0F24-C4EA4C92E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754" y="369333"/>
            <a:ext cx="6028577" cy="811768"/>
          </a:xfrm>
          <a:solidFill>
            <a:srgbClr val="FFC000"/>
          </a:solidFill>
          <a:ln w="76200">
            <a:solidFill>
              <a:schemeClr val="accent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kumimoji="1" lang="en-US" altLang="ja-JP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2026</a:t>
            </a:r>
            <a:r>
              <a:rPr kumimoji="1" lang="ja-JP" altLang="en-US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 エコパ探検隊プログラム　</a:t>
            </a:r>
            <a:br>
              <a:rPr kumimoji="1" lang="en-US" altLang="ja-JP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参加者募集　</a:t>
            </a:r>
            <a:r>
              <a:rPr kumimoji="1" lang="en-US" altLang="ja-JP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sz="2800" b="1" dirty="0">
                <a:solidFill>
                  <a:schemeClr val="accent2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</a:t>
            </a:r>
          </a:p>
        </p:txBody>
      </p:sp>
      <p:sp useBgFill="1">
        <p:nvSpPr>
          <p:cNvPr id="3" name="字幕 2">
            <a:extLst>
              <a:ext uri="{FF2B5EF4-FFF2-40B4-BE49-F238E27FC236}">
                <a16:creationId xmlns:a16="http://schemas.microsoft.com/office/drawing/2014/main" id="{5BEA4CB7-A950-2662-0E4B-9BDDDF9E3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312" y="4041418"/>
            <a:ext cx="6276283" cy="6741817"/>
          </a:xfrm>
          <a:ln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pPr algn="l"/>
            <a:endParaRPr kumimoji="1" lang="en-US" altLang="ja-JP" dirty="0"/>
          </a:p>
          <a:p>
            <a:r>
              <a:rPr lang="en-US" altLang="ja-JP" sz="48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『</a:t>
            </a:r>
            <a:r>
              <a:rPr lang="ja-JP" altLang="en-US" sz="4800" dirty="0">
                <a:solidFill>
                  <a:srgbClr val="00B05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ザリガニを観察しよう</a:t>
            </a:r>
            <a:r>
              <a:rPr lang="en-US" altLang="ja-JP" sz="48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』</a:t>
            </a:r>
          </a:p>
          <a:p>
            <a:r>
              <a:rPr lang="ja-JP" altLang="en-US" sz="3000" dirty="0">
                <a:solidFill>
                  <a:srgbClr val="00B05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３回目</a:t>
            </a:r>
            <a:endParaRPr lang="en-US" altLang="ja-JP" sz="3000" dirty="0">
              <a:solidFill>
                <a:srgbClr val="00B05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endParaRPr lang="en-US" altLang="ja-JP" dirty="0">
              <a:solidFill>
                <a:schemeClr val="tx2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大池には、ウチダザリガニがくらしています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ウチダザリガニってどんな生きもの？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外来生物って何？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35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つりあげて、よく見てみよう！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日時　</a:t>
            </a:r>
            <a:r>
              <a:rPr lang="ja-JP" altLang="en-US" sz="2000" dirty="0">
                <a:solidFill>
                  <a:schemeClr val="accent4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lang="ja-JP" altLang="en-US" sz="2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８月</a:t>
            </a:r>
            <a:r>
              <a:rPr lang="en-US" altLang="ja-JP" sz="2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8</a:t>
            </a:r>
            <a:r>
              <a:rPr lang="ja-JP" altLang="en-US" sz="2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日（</a:t>
            </a:r>
            <a:r>
              <a:rPr lang="ja-JP" altLang="en-US" sz="2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土）　　　１０：００～１１：３０</a:t>
            </a:r>
            <a:endParaRPr lang="en-US" altLang="ja-JP" sz="22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対象　　　どなたでも　（</a:t>
            </a:r>
            <a:r>
              <a:rPr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小学生以下は保護者同伴）</a:t>
            </a: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</a:t>
            </a:r>
            <a:endParaRPr lang="en-US" altLang="ja-JP" sz="1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参加料　 １名　３００円</a:t>
            </a:r>
            <a:r>
              <a:rPr lang="ja-JP" altLang="en-US" sz="2000" dirty="0">
                <a:solidFill>
                  <a:srgbClr val="C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endParaRPr lang="en-US" altLang="ja-JP" sz="2000" dirty="0">
              <a:solidFill>
                <a:srgbClr val="C0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solidFill>
                  <a:srgbClr val="C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家族等で参加す場合は、すべての方に参加料が発生します　　　　</a:t>
            </a: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　</a:t>
            </a:r>
            <a:endParaRPr lang="en-US" altLang="ja-JP" sz="1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solidFill>
                  <a:srgbClr val="C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定員　　　２０名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会場　　　ビジターセンターで受付⇒大池に移動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服装　　　動きやすく、汚れてもよい服装・熱中症対策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その他　　ザリガニは観察後にリリース　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申込　　　先着順　　募集開始　</a:t>
            </a:r>
            <a:r>
              <a:rPr lang="en-US" altLang="ja-JP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7</a:t>
            </a: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r>
              <a:rPr lang="en-US" altLang="ja-JP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8</a:t>
            </a: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日（土）から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>
              <a:lnSpc>
                <a:spcPct val="110000"/>
              </a:lnSpc>
            </a:pPr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・ビジターセンター窓口・電話　</a:t>
            </a:r>
            <a:r>
              <a:rPr lang="en-US" altLang="ja-JP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0155-32-6780</a:t>
            </a:r>
          </a:p>
          <a:p>
            <a:pPr algn="l"/>
            <a:r>
              <a:rPr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</a:t>
            </a:r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l"/>
            <a:endParaRPr lang="en-US" altLang="ja-JP" sz="2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23" name="インク 22">
                <a:extLst>
                  <a:ext uri="{FF2B5EF4-FFF2-40B4-BE49-F238E27FC236}">
                    <a16:creationId xmlns:a16="http://schemas.microsoft.com/office/drawing/2014/main" id="{62DCAD66-965D-C3C5-F986-AC72AF2B97A4}"/>
                  </a:ext>
                </a:extLst>
              </p14:cNvPr>
              <p14:cNvContentPartPr/>
              <p14:nvPr/>
            </p14:nvContentPartPr>
            <p14:xfrm>
              <a:off x="5613798" y="9111851"/>
              <a:ext cx="360" cy="360"/>
            </p14:xfrm>
          </p:contentPart>
        </mc:Choice>
        <mc:Fallback xmlns="">
          <p:pic>
            <p:nvPicPr>
              <p:cNvPr id="23" name="インク 22">
                <a:extLst>
                  <a:ext uri="{FF2B5EF4-FFF2-40B4-BE49-F238E27FC236}">
                    <a16:creationId xmlns:a16="http://schemas.microsoft.com/office/drawing/2014/main" id="{62DCAD66-965D-C3C5-F986-AC72AF2B97A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95798" y="9004211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24" name="インク 23">
                <a:extLst>
                  <a:ext uri="{FF2B5EF4-FFF2-40B4-BE49-F238E27FC236}">
                    <a16:creationId xmlns:a16="http://schemas.microsoft.com/office/drawing/2014/main" id="{3A803D50-330D-392C-7087-5357F16AA516}"/>
                  </a:ext>
                </a:extLst>
              </p14:cNvPr>
              <p14:cNvContentPartPr/>
              <p14:nvPr/>
            </p14:nvContentPartPr>
            <p14:xfrm>
              <a:off x="1402878" y="7857310"/>
              <a:ext cx="360" cy="360"/>
            </p14:xfrm>
          </p:contentPart>
        </mc:Choice>
        <mc:Fallback xmlns="">
          <p:pic>
            <p:nvPicPr>
              <p:cNvPr id="24" name="インク 23">
                <a:extLst>
                  <a:ext uri="{FF2B5EF4-FFF2-40B4-BE49-F238E27FC236}">
                    <a16:creationId xmlns:a16="http://schemas.microsoft.com/office/drawing/2014/main" id="{3A803D50-330D-392C-7087-5357F16AA51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385238" y="7749310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1724059D-1EA4-28BD-DA1C-39065C4C4A3C}"/>
              </a:ext>
            </a:extLst>
          </p:cNvPr>
          <p:cNvGrpSpPr/>
          <p:nvPr/>
        </p:nvGrpSpPr>
        <p:grpSpPr>
          <a:xfrm>
            <a:off x="2562078" y="7899430"/>
            <a:ext cx="223560" cy="295560"/>
            <a:chOff x="2562078" y="7899430"/>
            <a:chExt cx="223560" cy="295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5" name="インク 24">
                  <a:extLst>
                    <a:ext uri="{FF2B5EF4-FFF2-40B4-BE49-F238E27FC236}">
                      <a16:creationId xmlns:a16="http://schemas.microsoft.com/office/drawing/2014/main" id="{A3F3B5D1-F525-9539-0DA8-CCDAFE59B4C2}"/>
                    </a:ext>
                  </a:extLst>
                </p14:cNvPr>
                <p14:cNvContentPartPr/>
                <p14:nvPr/>
              </p14:nvContentPartPr>
              <p14:xfrm>
                <a:off x="2604558" y="7899430"/>
                <a:ext cx="360" cy="360"/>
              </p14:xfrm>
            </p:contentPart>
          </mc:Choice>
          <mc:Fallback xmlns="">
            <p:pic>
              <p:nvPicPr>
                <p:cNvPr id="25" name="インク 24">
                  <a:extLst>
                    <a:ext uri="{FF2B5EF4-FFF2-40B4-BE49-F238E27FC236}">
                      <a16:creationId xmlns:a16="http://schemas.microsoft.com/office/drawing/2014/main" id="{A3F3B5D1-F525-9539-0DA8-CCDAFE59B4C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86558" y="779179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26" name="インク 25">
                  <a:extLst>
                    <a:ext uri="{FF2B5EF4-FFF2-40B4-BE49-F238E27FC236}">
                      <a16:creationId xmlns:a16="http://schemas.microsoft.com/office/drawing/2014/main" id="{8648E74C-836E-4AD7-A14A-5EE4576CC37B}"/>
                    </a:ext>
                  </a:extLst>
                </p14:cNvPr>
                <p14:cNvContentPartPr/>
                <p14:nvPr/>
              </p14:nvContentPartPr>
              <p14:xfrm>
                <a:off x="2562078" y="7953070"/>
                <a:ext cx="223560" cy="241920"/>
              </p14:xfrm>
            </p:contentPart>
          </mc:Choice>
          <mc:Fallback xmlns="">
            <p:pic>
              <p:nvPicPr>
                <p:cNvPr id="26" name="インク 25">
                  <a:extLst>
                    <a:ext uri="{FF2B5EF4-FFF2-40B4-BE49-F238E27FC236}">
                      <a16:creationId xmlns:a16="http://schemas.microsoft.com/office/drawing/2014/main" id="{8648E74C-836E-4AD7-A14A-5EE4576CC37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44078" y="7845070"/>
                  <a:ext cx="259200" cy="457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0">
            <p14:nvContentPartPr>
              <p14:cNvPr id="29" name="インク 28">
                <a:extLst>
                  <a:ext uri="{FF2B5EF4-FFF2-40B4-BE49-F238E27FC236}">
                    <a16:creationId xmlns:a16="http://schemas.microsoft.com/office/drawing/2014/main" id="{4CB4C618-BCED-F35B-4F0C-3611FDE2848C}"/>
                  </a:ext>
                </a:extLst>
              </p14:cNvPr>
              <p14:cNvContentPartPr/>
              <p14:nvPr/>
            </p14:nvContentPartPr>
            <p14:xfrm>
              <a:off x="2923518" y="6517507"/>
              <a:ext cx="360" cy="360"/>
            </p14:xfrm>
          </p:contentPart>
        </mc:Choice>
        <mc:Fallback xmlns="">
          <p:pic>
            <p:nvPicPr>
              <p:cNvPr id="29" name="インク 28">
                <a:extLst>
                  <a:ext uri="{FF2B5EF4-FFF2-40B4-BE49-F238E27FC236}">
                    <a16:creationId xmlns:a16="http://schemas.microsoft.com/office/drawing/2014/main" id="{4CB4C618-BCED-F35B-4F0C-3611FDE2848C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905878" y="6409507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">
            <p14:nvContentPartPr>
              <p14:cNvPr id="30" name="インク 29">
                <a:extLst>
                  <a:ext uri="{FF2B5EF4-FFF2-40B4-BE49-F238E27FC236}">
                    <a16:creationId xmlns:a16="http://schemas.microsoft.com/office/drawing/2014/main" id="{9CD40789-DD2D-2312-8A6E-64A01328CCAD}"/>
                  </a:ext>
                </a:extLst>
              </p14:cNvPr>
              <p14:cNvContentPartPr/>
              <p14:nvPr/>
            </p14:nvContentPartPr>
            <p14:xfrm>
              <a:off x="4359198" y="8994851"/>
              <a:ext cx="360" cy="360"/>
            </p14:xfrm>
          </p:contentPart>
        </mc:Choice>
        <mc:Fallback xmlns="">
          <p:pic>
            <p:nvPicPr>
              <p:cNvPr id="30" name="インク 29">
                <a:extLst>
                  <a:ext uri="{FF2B5EF4-FFF2-40B4-BE49-F238E27FC236}">
                    <a16:creationId xmlns:a16="http://schemas.microsoft.com/office/drawing/2014/main" id="{9CD40789-DD2D-2312-8A6E-64A01328CCA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41198" y="8887211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6">
            <p14:nvContentPartPr>
              <p14:cNvPr id="31" name="インク 30">
                <a:extLst>
                  <a:ext uri="{FF2B5EF4-FFF2-40B4-BE49-F238E27FC236}">
                    <a16:creationId xmlns:a16="http://schemas.microsoft.com/office/drawing/2014/main" id="{11E8E9D5-C9D3-3662-B92A-F386297FD022}"/>
                  </a:ext>
                </a:extLst>
              </p14:cNvPr>
              <p14:cNvContentPartPr/>
              <p14:nvPr/>
            </p14:nvContentPartPr>
            <p14:xfrm>
              <a:off x="7974318" y="6411006"/>
              <a:ext cx="360" cy="360"/>
            </p14:xfrm>
          </p:contentPart>
        </mc:Choice>
        <mc:Fallback xmlns="">
          <p:pic>
            <p:nvPicPr>
              <p:cNvPr id="31" name="インク 30">
                <a:extLst>
                  <a:ext uri="{FF2B5EF4-FFF2-40B4-BE49-F238E27FC236}">
                    <a16:creationId xmlns:a16="http://schemas.microsoft.com/office/drawing/2014/main" id="{11E8E9D5-C9D3-3662-B92A-F386297FD022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956318" y="6303006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8">
            <p14:nvContentPartPr>
              <p14:cNvPr id="35" name="インク 34">
                <a:extLst>
                  <a:ext uri="{FF2B5EF4-FFF2-40B4-BE49-F238E27FC236}">
                    <a16:creationId xmlns:a16="http://schemas.microsoft.com/office/drawing/2014/main" id="{3F596206-95CE-1F05-B85E-2DA4754DD2B8}"/>
                  </a:ext>
                </a:extLst>
              </p14:cNvPr>
              <p14:cNvContentPartPr/>
              <p14:nvPr/>
            </p14:nvContentPartPr>
            <p14:xfrm>
              <a:off x="-1999122" y="6262326"/>
              <a:ext cx="360" cy="360"/>
            </p14:xfrm>
          </p:contentPart>
        </mc:Choice>
        <mc:Fallback xmlns="">
          <p:pic>
            <p:nvPicPr>
              <p:cNvPr id="35" name="インク 34">
                <a:extLst>
                  <a:ext uri="{FF2B5EF4-FFF2-40B4-BE49-F238E27FC236}">
                    <a16:creationId xmlns:a16="http://schemas.microsoft.com/office/drawing/2014/main" id="{3F596206-95CE-1F05-B85E-2DA4754DD2B8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-2017122" y="6154326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図 11">
            <a:extLst>
              <a:ext uri="{FF2B5EF4-FFF2-40B4-BE49-F238E27FC236}">
                <a16:creationId xmlns:a16="http://schemas.microsoft.com/office/drawing/2014/main" id="{9AE422D0-781C-59A5-1462-4F145F99F1A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69" y="10375879"/>
            <a:ext cx="2655801" cy="1760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DD17172-ECF1-2D91-CA14-A32FB037A99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5" y="10328676"/>
            <a:ext cx="2473756" cy="1855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10A620-245C-19D1-AB73-28E8584DBC6B}"/>
              </a:ext>
            </a:extLst>
          </p:cNvPr>
          <p:cNvSpPr txBox="1"/>
          <p:nvPr/>
        </p:nvSpPr>
        <p:spPr>
          <a:xfrm>
            <a:off x="0" y="0"/>
            <a:ext cx="184731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8A09A3F-5623-6897-2338-E3682369846D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40" y="1339667"/>
            <a:ext cx="3602333" cy="270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83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1934</TotalTime>
  <Words>135</Words>
  <Application>Microsoft Office PowerPoint</Application>
  <PresentationFormat>ワイド画面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HGP創英角ﾎﾟｯﾌﾟ体</vt:lpstr>
      <vt:lpstr>HG丸ｺﾞｼｯｸM-PRO</vt:lpstr>
      <vt:lpstr>游ゴシック</vt:lpstr>
      <vt:lpstr>Arial</vt:lpstr>
      <vt:lpstr>Calibri</vt:lpstr>
      <vt:lpstr>Calibri Light</vt:lpstr>
      <vt:lpstr>Office テーマ</vt:lpstr>
      <vt:lpstr>2026年 エコパ探検隊プログラム　 参加者募集　 　　　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エコパ自然体験</dc:title>
  <dc:creator>eco07</dc:creator>
  <cp:lastModifiedBy>eco07</cp:lastModifiedBy>
  <cp:revision>48</cp:revision>
  <cp:lastPrinted>2024-05-25T05:37:58Z</cp:lastPrinted>
  <dcterms:created xsi:type="dcterms:W3CDTF">2024-03-23T05:17:13Z</dcterms:created>
  <dcterms:modified xsi:type="dcterms:W3CDTF">2026-07-03T00:43:24Z</dcterms:modified>
  <cp:contentStatus/>
</cp:coreProperties>
</file>